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4" r:id="rId4"/>
    <p:sldId id="263" r:id="rId5"/>
    <p:sldId id="260" r:id="rId6"/>
    <p:sldId id="259"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274"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6CBFD7-40BC-4660-A12D-333F0B4AA2DC}" type="datetimeFigureOut">
              <a:rPr lang="en-US" smtClean="0"/>
              <a:t>8/4/2023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BE27F2-EC93-4DB1-B96A-6F17149E9AD2}" type="slidenum">
              <a:rPr lang="en-US" smtClean="0"/>
              <a:t>‹#›</a:t>
            </a:fld>
            <a:endParaRPr lang="en-US"/>
          </a:p>
        </p:txBody>
      </p:sp>
    </p:spTree>
    <p:extLst>
      <p:ext uri="{BB962C8B-B14F-4D97-AF65-F5344CB8AC3E}">
        <p14:creationId xmlns:p14="http://schemas.microsoft.com/office/powerpoint/2010/main" val="2452662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5BE27F2-EC93-4DB1-B96A-6F17149E9AD2}" type="slidenum">
              <a:rPr lang="en-US" smtClean="0"/>
              <a:t>3</a:t>
            </a:fld>
            <a:endParaRPr lang="en-US"/>
          </a:p>
        </p:txBody>
      </p:sp>
    </p:spTree>
    <p:extLst>
      <p:ext uri="{BB962C8B-B14F-4D97-AF65-F5344CB8AC3E}">
        <p14:creationId xmlns:p14="http://schemas.microsoft.com/office/powerpoint/2010/main" val="4159104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D786E93-0DE3-4B50-B5FA-2966EDFD400B}" type="datetimeFigureOut">
              <a:rPr lang="en-US" smtClean="0"/>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919A0E-0075-4C3B-9F54-5AC2BD89E61E}" type="slidenum">
              <a:rPr lang="en-US" smtClean="0"/>
              <a:t>‹#›</a:t>
            </a:fld>
            <a:endParaRPr lang="en-US"/>
          </a:p>
        </p:txBody>
      </p:sp>
    </p:spTree>
    <p:extLst>
      <p:ext uri="{BB962C8B-B14F-4D97-AF65-F5344CB8AC3E}">
        <p14:creationId xmlns:p14="http://schemas.microsoft.com/office/powerpoint/2010/main" val="3404979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786E93-0DE3-4B50-B5FA-2966EDFD400B}" type="datetimeFigureOut">
              <a:rPr lang="en-US" smtClean="0"/>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919A0E-0075-4C3B-9F54-5AC2BD89E61E}" type="slidenum">
              <a:rPr lang="en-US" smtClean="0"/>
              <a:t>‹#›</a:t>
            </a:fld>
            <a:endParaRPr lang="en-US"/>
          </a:p>
        </p:txBody>
      </p:sp>
    </p:spTree>
    <p:extLst>
      <p:ext uri="{BB962C8B-B14F-4D97-AF65-F5344CB8AC3E}">
        <p14:creationId xmlns:p14="http://schemas.microsoft.com/office/powerpoint/2010/main" val="188173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786E93-0DE3-4B50-B5FA-2966EDFD400B}" type="datetimeFigureOut">
              <a:rPr lang="en-US" smtClean="0"/>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919A0E-0075-4C3B-9F54-5AC2BD89E61E}" type="slidenum">
              <a:rPr lang="en-US" smtClean="0"/>
              <a:t>‹#›</a:t>
            </a:fld>
            <a:endParaRPr lang="en-US"/>
          </a:p>
        </p:txBody>
      </p:sp>
    </p:spTree>
    <p:extLst>
      <p:ext uri="{BB962C8B-B14F-4D97-AF65-F5344CB8AC3E}">
        <p14:creationId xmlns:p14="http://schemas.microsoft.com/office/powerpoint/2010/main" val="2462123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786E93-0DE3-4B50-B5FA-2966EDFD400B}" type="datetimeFigureOut">
              <a:rPr lang="en-US" smtClean="0"/>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919A0E-0075-4C3B-9F54-5AC2BD89E61E}" type="slidenum">
              <a:rPr lang="en-US" smtClean="0"/>
              <a:t>‹#›</a:t>
            </a:fld>
            <a:endParaRPr lang="en-US"/>
          </a:p>
        </p:txBody>
      </p:sp>
    </p:spTree>
    <p:extLst>
      <p:ext uri="{BB962C8B-B14F-4D97-AF65-F5344CB8AC3E}">
        <p14:creationId xmlns:p14="http://schemas.microsoft.com/office/powerpoint/2010/main" val="438070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D786E93-0DE3-4B50-B5FA-2966EDFD400B}" type="datetimeFigureOut">
              <a:rPr lang="en-US" smtClean="0"/>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919A0E-0075-4C3B-9F54-5AC2BD89E61E}" type="slidenum">
              <a:rPr lang="en-US" smtClean="0"/>
              <a:t>‹#›</a:t>
            </a:fld>
            <a:endParaRPr lang="en-US"/>
          </a:p>
        </p:txBody>
      </p:sp>
    </p:spTree>
    <p:extLst>
      <p:ext uri="{BB962C8B-B14F-4D97-AF65-F5344CB8AC3E}">
        <p14:creationId xmlns:p14="http://schemas.microsoft.com/office/powerpoint/2010/main" val="3324888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786E93-0DE3-4B50-B5FA-2966EDFD400B}" type="datetimeFigureOut">
              <a:rPr lang="en-US" smtClean="0"/>
              <a:t>8/4/2023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919A0E-0075-4C3B-9F54-5AC2BD89E61E}" type="slidenum">
              <a:rPr lang="en-US" smtClean="0"/>
              <a:t>‹#›</a:t>
            </a:fld>
            <a:endParaRPr lang="en-US"/>
          </a:p>
        </p:txBody>
      </p:sp>
    </p:spTree>
    <p:extLst>
      <p:ext uri="{BB962C8B-B14F-4D97-AF65-F5344CB8AC3E}">
        <p14:creationId xmlns:p14="http://schemas.microsoft.com/office/powerpoint/2010/main" val="2945715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786E93-0DE3-4B50-B5FA-2966EDFD400B}" type="datetimeFigureOut">
              <a:rPr lang="en-US" smtClean="0"/>
              <a:t>8/4/2023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919A0E-0075-4C3B-9F54-5AC2BD89E61E}" type="slidenum">
              <a:rPr lang="en-US" smtClean="0"/>
              <a:t>‹#›</a:t>
            </a:fld>
            <a:endParaRPr lang="en-US"/>
          </a:p>
        </p:txBody>
      </p:sp>
    </p:spTree>
    <p:extLst>
      <p:ext uri="{BB962C8B-B14F-4D97-AF65-F5344CB8AC3E}">
        <p14:creationId xmlns:p14="http://schemas.microsoft.com/office/powerpoint/2010/main" val="1936286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D786E93-0DE3-4B50-B5FA-2966EDFD400B}" type="datetimeFigureOut">
              <a:rPr lang="en-US" smtClean="0"/>
              <a:t>8/4/2023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919A0E-0075-4C3B-9F54-5AC2BD89E61E}" type="slidenum">
              <a:rPr lang="en-US" smtClean="0"/>
              <a:t>‹#›</a:t>
            </a:fld>
            <a:endParaRPr lang="en-US"/>
          </a:p>
        </p:txBody>
      </p:sp>
    </p:spTree>
    <p:extLst>
      <p:ext uri="{BB962C8B-B14F-4D97-AF65-F5344CB8AC3E}">
        <p14:creationId xmlns:p14="http://schemas.microsoft.com/office/powerpoint/2010/main" val="2182477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786E93-0DE3-4B50-B5FA-2966EDFD400B}" type="datetimeFigureOut">
              <a:rPr lang="en-US" smtClean="0"/>
              <a:t>8/4/2023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919A0E-0075-4C3B-9F54-5AC2BD89E61E}" type="slidenum">
              <a:rPr lang="en-US" smtClean="0"/>
              <a:t>‹#›</a:t>
            </a:fld>
            <a:endParaRPr lang="en-US"/>
          </a:p>
        </p:txBody>
      </p:sp>
    </p:spTree>
    <p:extLst>
      <p:ext uri="{BB962C8B-B14F-4D97-AF65-F5344CB8AC3E}">
        <p14:creationId xmlns:p14="http://schemas.microsoft.com/office/powerpoint/2010/main" val="1296447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D786E93-0DE3-4B50-B5FA-2966EDFD400B}" type="datetimeFigureOut">
              <a:rPr lang="en-US" smtClean="0"/>
              <a:t>8/4/2023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919A0E-0075-4C3B-9F54-5AC2BD89E61E}" type="slidenum">
              <a:rPr lang="en-US" smtClean="0"/>
              <a:t>‹#›</a:t>
            </a:fld>
            <a:endParaRPr lang="en-US"/>
          </a:p>
        </p:txBody>
      </p:sp>
    </p:spTree>
    <p:extLst>
      <p:ext uri="{BB962C8B-B14F-4D97-AF65-F5344CB8AC3E}">
        <p14:creationId xmlns:p14="http://schemas.microsoft.com/office/powerpoint/2010/main" val="2818589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D786E93-0DE3-4B50-B5FA-2966EDFD400B}" type="datetimeFigureOut">
              <a:rPr lang="en-US" smtClean="0"/>
              <a:t>8/4/2023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919A0E-0075-4C3B-9F54-5AC2BD89E61E}" type="slidenum">
              <a:rPr lang="en-US" smtClean="0"/>
              <a:t>‹#›</a:t>
            </a:fld>
            <a:endParaRPr lang="en-US"/>
          </a:p>
        </p:txBody>
      </p:sp>
    </p:spTree>
    <p:extLst>
      <p:ext uri="{BB962C8B-B14F-4D97-AF65-F5344CB8AC3E}">
        <p14:creationId xmlns:p14="http://schemas.microsoft.com/office/powerpoint/2010/main" val="2090495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f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1000"/>
            <a:lum/>
          </a:blip>
          <a:srcRect/>
          <a:stretch>
            <a:fillRect l="-7000" t="-3000" r="-12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786E93-0DE3-4B50-B5FA-2966EDFD400B}" type="datetimeFigureOut">
              <a:rPr lang="en-US" smtClean="0"/>
              <a:t>8/4/2023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919A0E-0075-4C3B-9F54-5AC2BD89E61E}" type="slidenum">
              <a:rPr lang="en-US" smtClean="0"/>
              <a:t>‹#›</a:t>
            </a:fld>
            <a:endParaRPr lang="en-US"/>
          </a:p>
        </p:txBody>
      </p:sp>
    </p:spTree>
    <p:extLst>
      <p:ext uri="{BB962C8B-B14F-4D97-AF65-F5344CB8AC3E}">
        <p14:creationId xmlns:p14="http://schemas.microsoft.com/office/powerpoint/2010/main" val="2303173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mossja1@boe.richmond.k12.ga.u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1000"/>
            <a:lum/>
          </a:blip>
          <a:srcRect/>
          <a:stretch>
            <a:fillRect t="-39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392195" y="980303"/>
            <a:ext cx="9209902" cy="1509529"/>
          </a:xfrm>
        </p:spPr>
        <p:txBody>
          <a:bodyPr/>
          <a:lstStyle/>
          <a:p>
            <a:pPr algn="ctr"/>
            <a:r>
              <a:rPr lang="en-US" dirty="0">
                <a:latin typeface="Copperplate Gothic Bold" panose="020E0705020206020404" pitchFamily="34" charset="0"/>
              </a:rPr>
              <a:t>Richmond Hill K8</a:t>
            </a:r>
            <a:br>
              <a:rPr lang="en-US" dirty="0">
                <a:latin typeface="Copperplate Gothic Bold" panose="020E0705020206020404" pitchFamily="34" charset="0"/>
              </a:rPr>
            </a:br>
            <a:r>
              <a:rPr lang="en-US" dirty="0">
                <a:latin typeface="Copperplate Gothic Bold" panose="020E0705020206020404" pitchFamily="34" charset="0"/>
              </a:rPr>
              <a:t>School</a:t>
            </a:r>
          </a:p>
        </p:txBody>
      </p:sp>
      <p:sp>
        <p:nvSpPr>
          <p:cNvPr id="3" name="Subtitle 2"/>
          <p:cNvSpPr>
            <a:spLocks noGrp="1"/>
          </p:cNvSpPr>
          <p:nvPr>
            <p:ph type="subTitle" idx="4294967295"/>
          </p:nvPr>
        </p:nvSpPr>
        <p:spPr>
          <a:xfrm>
            <a:off x="1696994" y="2489832"/>
            <a:ext cx="9144000" cy="1941513"/>
          </a:xfrm>
        </p:spPr>
        <p:txBody>
          <a:bodyPr vert="horz" lIns="91440" tIns="45720" rIns="91440" bIns="45720" rtlCol="0" anchor="t">
            <a:normAutofit lnSpcReduction="10000"/>
          </a:bodyPr>
          <a:lstStyle/>
          <a:p>
            <a:pPr marL="0" indent="0" algn="ctr">
              <a:buNone/>
            </a:pPr>
            <a:r>
              <a:rPr lang="en-US" dirty="0">
                <a:latin typeface="Copperplate Gothic Bold"/>
              </a:rPr>
              <a:t>Mr. Jabal M. Moss</a:t>
            </a:r>
          </a:p>
          <a:p>
            <a:pPr marL="0" indent="0" algn="ctr">
              <a:buNone/>
            </a:pPr>
            <a:r>
              <a:rPr lang="en-US" dirty="0">
                <a:latin typeface="Copperplate Gothic Bold"/>
              </a:rPr>
              <a:t>Enhanced Algebra &amp; Math 8</a:t>
            </a:r>
          </a:p>
          <a:p>
            <a:pPr marL="0" indent="0" algn="ctr">
              <a:buNone/>
            </a:pPr>
            <a:r>
              <a:rPr lang="en-US" dirty="0">
                <a:latin typeface="Copperplate Gothic Bold"/>
              </a:rPr>
              <a:t>2023-2024</a:t>
            </a:r>
          </a:p>
          <a:p>
            <a:pPr marL="0" indent="0" algn="ctr">
              <a:buNone/>
            </a:pPr>
            <a:r>
              <a:rPr lang="en-US" dirty="0">
                <a:latin typeface="Copperplate Gothic Bold"/>
              </a:rPr>
              <a:t>Room 726</a:t>
            </a:r>
          </a:p>
          <a:p>
            <a:endParaRPr lang="en-US" dirty="0">
              <a:latin typeface="Copperplate Gothic Bold" panose="020E0705020206020404" pitchFamily="34" charset="0"/>
            </a:endParaRPr>
          </a:p>
        </p:txBody>
      </p:sp>
      <p:pic>
        <p:nvPicPr>
          <p:cNvPr id="4" name="Picture 3" descr="Free Stock Photo 1513-Learning Maths | freeimageslive">
            <a:extLst>
              <a:ext uri="{FF2B5EF4-FFF2-40B4-BE49-F238E27FC236}">
                <a16:creationId xmlns:a16="http://schemas.microsoft.com/office/drawing/2014/main" id="{7B76D167-34C8-4141-9AFA-53439815DF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768604">
            <a:off x="8865305" y="3680797"/>
            <a:ext cx="3001215" cy="1804188"/>
          </a:xfrm>
          <a:prstGeom prst="rect">
            <a:avLst/>
          </a:prstGeom>
        </p:spPr>
      </p:pic>
      <p:pic>
        <p:nvPicPr>
          <p:cNvPr id="1026" name="Picture 2" descr="Algebra 1/Unit 1: Introduction To Algebra - Wikiversity">
            <a:extLst>
              <a:ext uri="{FF2B5EF4-FFF2-40B4-BE49-F238E27FC236}">
                <a16:creationId xmlns:a16="http://schemas.microsoft.com/office/drawing/2014/main" id="{72A12DAB-E42D-48BF-953C-40EA87349AD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9190752">
            <a:off x="404423" y="3944408"/>
            <a:ext cx="3356718" cy="1804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4963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1000"/>
            <a:lum/>
          </a:blip>
          <a:srcRect/>
          <a:stretch>
            <a:fillRect t="-39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pPr algn="ctr"/>
            <a:r>
              <a:rPr lang="en-US" b="1" dirty="0"/>
              <a:t>Welcome to 8</a:t>
            </a:r>
            <a:r>
              <a:rPr lang="en-US" b="1" baseline="30000" dirty="0"/>
              <a:t>th</a:t>
            </a:r>
            <a:r>
              <a:rPr lang="en-US" b="1" dirty="0"/>
              <a:t> Grade with Mr. Moss!</a:t>
            </a:r>
          </a:p>
        </p:txBody>
      </p:sp>
      <p:sp>
        <p:nvSpPr>
          <p:cNvPr id="4" name="Content Placeholder 3">
            <a:extLst>
              <a:ext uri="{FF2B5EF4-FFF2-40B4-BE49-F238E27FC236}">
                <a16:creationId xmlns:a16="http://schemas.microsoft.com/office/drawing/2014/main" id="{FDA24BDE-3EA6-4E9D-90B2-F752A03E9E10}"/>
              </a:ext>
            </a:extLst>
          </p:cNvPr>
          <p:cNvSpPr>
            <a:spLocks noGrp="1"/>
          </p:cNvSpPr>
          <p:nvPr>
            <p:ph sz="half" idx="2"/>
          </p:nvPr>
        </p:nvSpPr>
        <p:spPr>
          <a:xfrm>
            <a:off x="4572000" y="1825624"/>
            <a:ext cx="7399607" cy="4096873"/>
          </a:xfrm>
        </p:spPr>
        <p:txBody>
          <a:bodyPr>
            <a:noAutofit/>
          </a:bodyPr>
          <a:lstStyle/>
          <a:p>
            <a:pPr marL="0" indent="0">
              <a:buNone/>
            </a:pPr>
            <a:r>
              <a:rPr lang="en-US" sz="2000" dirty="0"/>
              <a:t>My name is Jabal M. Moss. I will be teaching Enhanced Algebra and Math 8 for the 2023-2024. I am excited to be a member of the village that will help your child to receive a high-quality education, be engaged in learning, and transformed to optimal success. </a:t>
            </a:r>
          </a:p>
          <a:p>
            <a:pPr marL="0" indent="0">
              <a:buNone/>
            </a:pPr>
            <a:endParaRPr lang="en-US" sz="2000" dirty="0"/>
          </a:p>
          <a:p>
            <a:pPr marL="0" indent="0">
              <a:buNone/>
            </a:pPr>
            <a:r>
              <a:rPr lang="en-US" sz="2000" dirty="0"/>
              <a:t>8th grade is a year of transformation for students and because of that, “preparation and transformation happens here” is the theme for 8</a:t>
            </a:r>
            <a:r>
              <a:rPr lang="en-US" sz="2000" baseline="30000" dirty="0"/>
              <a:t>th</a:t>
            </a:r>
            <a:r>
              <a:rPr lang="en-US" sz="2000" dirty="0"/>
              <a:t> grade this school year. I am hoping that each student transforms into the person that they desire to be. I plan to do all that I can to make sure that transformation takes place in a clean, conducive, healthy, and inspiring learning environment. It is my goal to not only teach the students but give the students the tools necessary to be who they are and all that they can be. </a:t>
            </a:r>
          </a:p>
        </p:txBody>
      </p:sp>
      <p:pic>
        <p:nvPicPr>
          <p:cNvPr id="5" name="Picture 2">
            <a:extLst>
              <a:ext uri="{FF2B5EF4-FFF2-40B4-BE49-F238E27FC236}">
                <a16:creationId xmlns:a16="http://schemas.microsoft.com/office/drawing/2014/main" id="{65E37BAD-E94F-11EC-1D7D-F5502D6DE1A4}"/>
              </a:ext>
            </a:extLst>
          </p:cNvPr>
          <p:cNvPicPr>
            <a:picLocks noGrp="1" noChangeAspect="1" noChangeArrowheads="1"/>
          </p:cNvPicPr>
          <p:nvPr>
            <p:ph sz="half" idx="1"/>
          </p:nvPr>
        </p:nvPicPr>
        <p:blipFill>
          <a:blip r:embed="rId3" cstate="print">
            <a:extLst>
              <a:ext uri="{28A0092B-C50C-407E-A947-70E740481C1C}">
                <a14:useLocalDpi xmlns:a14="http://schemas.microsoft.com/office/drawing/2010/main" val="0"/>
              </a:ext>
            </a:extLst>
          </a:blip>
          <a:srcRect/>
          <a:stretch>
            <a:fillRect/>
          </a:stretch>
        </p:blipFill>
        <p:spPr bwMode="auto">
          <a:xfrm>
            <a:off x="1186250" y="1914109"/>
            <a:ext cx="2850292" cy="37632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5921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1000"/>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221F5-E07D-4BAD-B179-D0A9E2A68C93}"/>
              </a:ext>
            </a:extLst>
          </p:cNvPr>
          <p:cNvSpPr>
            <a:spLocks noGrp="1"/>
          </p:cNvSpPr>
          <p:nvPr>
            <p:ph type="title"/>
          </p:nvPr>
        </p:nvSpPr>
        <p:spPr/>
        <p:txBody>
          <a:bodyPr/>
          <a:lstStyle/>
          <a:p>
            <a:pPr algn="ctr"/>
            <a:r>
              <a:rPr lang="en-US" b="1" dirty="0"/>
              <a:t>About Your Teacher</a:t>
            </a:r>
          </a:p>
        </p:txBody>
      </p:sp>
      <p:pic>
        <p:nvPicPr>
          <p:cNvPr id="3074" name="Picture 2" descr="https://scontent-atl3-1.xx.fbcdn.net/v/t1.0-9/83488248_10212602289172068_3766876336535109632_n.jpg?_nc_cat=110&amp;_nc_sid=174925&amp;_nc_ohc=2NnMgIc0hb4AX_rML2h&amp;_nc_ht=scontent-atl3-1.xx&amp;oh=4432ef5f3fd444e63367316a6608d8fa&amp;oe=5F7C9EB6">
            <a:extLst>
              <a:ext uri="{FF2B5EF4-FFF2-40B4-BE49-F238E27FC236}">
                <a16:creationId xmlns:a16="http://schemas.microsoft.com/office/drawing/2014/main" id="{AF3F0985-B2EC-4429-96FE-E5409132691E}"/>
              </a:ext>
            </a:extLst>
          </p:cNvPr>
          <p:cNvPicPr>
            <a:picLocks noGrp="1" noChangeAspect="1" noChangeArrowheads="1"/>
          </p:cNvPicPr>
          <p:nvPr>
            <p:ph idx="1"/>
          </p:nvPr>
        </p:nvPicPr>
        <p:blipFill>
          <a:blip r:embed="rId4" cstate="print">
            <a:extLst>
              <a:ext uri="{28A0092B-C50C-407E-A947-70E740481C1C}">
                <a14:useLocalDpi xmlns:a14="http://schemas.microsoft.com/office/drawing/2010/main" val="0"/>
              </a:ext>
            </a:extLst>
          </a:blip>
          <a:srcRect/>
          <a:stretch>
            <a:fillRect/>
          </a:stretch>
        </p:blipFill>
        <p:spPr bwMode="auto">
          <a:xfrm>
            <a:off x="675248" y="1530574"/>
            <a:ext cx="3488789" cy="378738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scontent-atl3-1.xx.fbcdn.net/v/t1.0-9/66704611_10211517303688109_8972445586267570176_n.jpg?_nc_cat=105&amp;_nc_sid=174925&amp;_nc_ohc=QuExGIAMvIwAX_ri_EQ&amp;_nc_ht=scontent-atl3-1.xx&amp;oh=7303af10e7faa6d6de6aa52964e313e5&amp;oe=5F7C1303">
            <a:extLst>
              <a:ext uri="{FF2B5EF4-FFF2-40B4-BE49-F238E27FC236}">
                <a16:creationId xmlns:a16="http://schemas.microsoft.com/office/drawing/2014/main" id="{8E19E2BE-AEFC-4664-A5D8-894FA900DE6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30673" y="1540042"/>
            <a:ext cx="3948332" cy="3787384"/>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s://scontent-atl3-1.xx.fbcdn.net/v/t1.0-9/118403335_10213942222549565_8323617494172349375_o.jpg?_nc_cat=102&amp;_nc_sid=8bfeb9&amp;_nc_ohc=_z5cHlfeD-YAX8QgGFa&amp;_nc_ht=scontent-atl3-1.xx&amp;oh=3d4999f06fe396b051d6ebed29c972f5&amp;oe=5F7B58B6">
            <a:extLst>
              <a:ext uri="{FF2B5EF4-FFF2-40B4-BE49-F238E27FC236}">
                <a16:creationId xmlns:a16="http://schemas.microsoft.com/office/drawing/2014/main" id="{E29DE020-8CBF-4925-AB90-45502233091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64037" y="1530574"/>
            <a:ext cx="3291840" cy="379685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A064154-F4CC-4AD0-918D-896F8EEEB2EB}"/>
              </a:ext>
            </a:extLst>
          </p:cNvPr>
          <p:cNvSpPr txBox="1"/>
          <p:nvPr/>
        </p:nvSpPr>
        <p:spPr>
          <a:xfrm>
            <a:off x="825597" y="5317958"/>
            <a:ext cx="10540805" cy="1200329"/>
          </a:xfrm>
          <a:prstGeom prst="rect">
            <a:avLst/>
          </a:prstGeom>
          <a:noFill/>
        </p:spPr>
        <p:txBody>
          <a:bodyPr wrap="square" rtlCol="0">
            <a:spAutoFit/>
          </a:bodyPr>
          <a:lstStyle/>
          <a:p>
            <a:r>
              <a:rPr lang="en-US" dirty="0"/>
              <a:t>Jabal M. Moss is a native of Augusta, Georgia and the son to Ms. Jacquelyn Terry. He graduated from Cross Creek High School in 2009. After graduating, he attended Paine College, Georgia Southern University, and Webster University. He is a proud member of Beulah Grove Baptist Church and loves traveling and spending time with family and friends. </a:t>
            </a:r>
          </a:p>
        </p:txBody>
      </p:sp>
    </p:spTree>
    <p:extLst>
      <p:ext uri="{BB962C8B-B14F-4D97-AF65-F5344CB8AC3E}">
        <p14:creationId xmlns:p14="http://schemas.microsoft.com/office/powerpoint/2010/main" val="311938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1000"/>
            <a:lum/>
          </a:blip>
          <a:srcRect/>
          <a:stretch>
            <a:fillRect t="-39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pperplate Gothic Bold"/>
              </a:rPr>
              <a:t>8</a:t>
            </a:r>
            <a:r>
              <a:rPr lang="en-US" baseline="30000" dirty="0">
                <a:latin typeface="Copperplate Gothic Bold"/>
              </a:rPr>
              <a:t>th</a:t>
            </a:r>
            <a:r>
              <a:rPr lang="en-US" dirty="0">
                <a:latin typeface="Copperplate Gothic Bold"/>
              </a:rPr>
              <a:t> Grade Supply List </a:t>
            </a:r>
            <a:endParaRPr lang="en-US" sz="1600" dirty="0">
              <a:cs typeface="Calibri Light"/>
            </a:endParaRPr>
          </a:p>
        </p:txBody>
      </p:sp>
      <p:sp>
        <p:nvSpPr>
          <p:cNvPr id="3" name="Content Placeholder 2"/>
          <p:cNvSpPr>
            <a:spLocks noGrp="1"/>
          </p:cNvSpPr>
          <p:nvPr>
            <p:ph idx="1"/>
          </p:nvPr>
        </p:nvSpPr>
        <p:spPr>
          <a:xfrm>
            <a:off x="838200" y="1825626"/>
            <a:ext cx="10515600" cy="3618571"/>
          </a:xfrm>
        </p:spPr>
        <p:txBody>
          <a:bodyPr>
            <a:normAutofit fontScale="25000" lnSpcReduction="20000"/>
          </a:bodyPr>
          <a:lstStyle/>
          <a:p>
            <a:pPr>
              <a:spcBef>
                <a:spcPts val="0"/>
              </a:spcBef>
            </a:pPr>
            <a:r>
              <a:rPr lang="en-US" sz="7000" dirty="0">
                <a:latin typeface="Comic Sans MS" panose="030F0702030302020204" pitchFamily="66" charset="0"/>
                <a:ea typeface="Times New Roman" panose="02020603050405020304" pitchFamily="18" charset="0"/>
              </a:rPr>
              <a:t>    (1) 3-inch 3-ring binder	</a:t>
            </a:r>
          </a:p>
          <a:p>
            <a:pPr marL="0" marR="0" indent="0">
              <a:spcBef>
                <a:spcPts val="0"/>
              </a:spcBef>
              <a:spcAft>
                <a:spcPts val="0"/>
              </a:spcAft>
              <a:buNone/>
            </a:pPr>
            <a:r>
              <a:rPr lang="en-US" sz="7000" dirty="0">
                <a:latin typeface="Comic Sans MS" panose="030F0702030302020204" pitchFamily="66" charset="0"/>
                <a:ea typeface="Times New Roman" panose="02020603050405020304" pitchFamily="18" charset="0"/>
              </a:rPr>
              <a:t>			</a:t>
            </a:r>
          </a:p>
          <a:p>
            <a:pPr marL="285750" indent="-514350">
              <a:spcBef>
                <a:spcPts val="0"/>
              </a:spcBef>
            </a:pPr>
            <a:r>
              <a:rPr lang="en-US" sz="7000" dirty="0">
                <a:latin typeface="Comic Sans MS" panose="030F0702030302020204" pitchFamily="66" charset="0"/>
                <a:ea typeface="Times New Roman" panose="02020603050405020304" pitchFamily="18" charset="0"/>
              </a:rPr>
              <a:t>(1) 2-inch 3-ring binder </a:t>
            </a:r>
          </a:p>
          <a:p>
            <a:pPr>
              <a:spcBef>
                <a:spcPts val="0"/>
              </a:spcBef>
            </a:pPr>
            <a:endParaRPr lang="en-US" sz="7000" dirty="0">
              <a:latin typeface="Times New Roman" panose="02020603050405020304" pitchFamily="18" charset="0"/>
              <a:ea typeface="Times New Roman" panose="02020603050405020304" pitchFamily="18" charset="0"/>
            </a:endParaRPr>
          </a:p>
          <a:p>
            <a:pPr marL="285750" indent="-514350">
              <a:spcBef>
                <a:spcPts val="0"/>
              </a:spcBef>
            </a:pPr>
            <a:r>
              <a:rPr lang="en-US" sz="7000" dirty="0">
                <a:latin typeface="Comic Sans MS" panose="030F0702030302020204" pitchFamily="66" charset="0"/>
                <a:ea typeface="Times New Roman" panose="02020603050405020304" pitchFamily="18" charset="0"/>
              </a:rPr>
              <a:t>Binder Dividers</a:t>
            </a:r>
          </a:p>
          <a:p>
            <a:pPr marL="285750" indent="-514350">
              <a:spcBef>
                <a:spcPts val="0"/>
              </a:spcBef>
            </a:pPr>
            <a:endParaRPr lang="en-US" sz="7000" dirty="0">
              <a:latin typeface="Comic Sans MS" panose="030F0702030302020204" pitchFamily="66" charset="0"/>
              <a:ea typeface="Times New Roman" panose="02020603050405020304" pitchFamily="18" charset="0"/>
            </a:endParaRPr>
          </a:p>
          <a:p>
            <a:pPr marL="285750" indent="-514350">
              <a:spcBef>
                <a:spcPts val="0"/>
              </a:spcBef>
            </a:pPr>
            <a:r>
              <a:rPr lang="en-US" sz="7000" dirty="0">
                <a:latin typeface="Comic Sans MS" panose="030F0702030302020204" pitchFamily="66" charset="0"/>
                <a:ea typeface="Times New Roman" panose="02020603050405020304" pitchFamily="18" charset="0"/>
              </a:rPr>
              <a:t>Pencils (Mechanical Pencils Preferred)</a:t>
            </a:r>
          </a:p>
          <a:p>
            <a:pPr marL="285750" indent="-514350">
              <a:spcBef>
                <a:spcPts val="0"/>
              </a:spcBef>
            </a:pPr>
            <a:endParaRPr lang="en-US" sz="7000" dirty="0">
              <a:latin typeface="Comic Sans MS" panose="030F0702030302020204" pitchFamily="66" charset="0"/>
              <a:ea typeface="Times New Roman" panose="02020603050405020304" pitchFamily="18" charset="0"/>
            </a:endParaRPr>
          </a:p>
          <a:p>
            <a:pPr marL="285750" indent="-514350">
              <a:spcBef>
                <a:spcPts val="0"/>
              </a:spcBef>
            </a:pPr>
            <a:r>
              <a:rPr lang="en-US" sz="7000" dirty="0">
                <a:latin typeface="Comic Sans MS" panose="030F0702030302020204" pitchFamily="66" charset="0"/>
                <a:ea typeface="Times New Roman" panose="02020603050405020304" pitchFamily="18" charset="0"/>
              </a:rPr>
              <a:t>Highlighters</a:t>
            </a:r>
          </a:p>
          <a:p>
            <a:pPr marL="285750" indent="-514350">
              <a:spcBef>
                <a:spcPts val="0"/>
              </a:spcBef>
            </a:pPr>
            <a:endParaRPr lang="en-US" sz="7000" dirty="0">
              <a:latin typeface="Comic Sans MS" panose="030F0702030302020204" pitchFamily="66" charset="0"/>
              <a:ea typeface="Times New Roman" panose="02020603050405020304" pitchFamily="18" charset="0"/>
            </a:endParaRPr>
          </a:p>
          <a:p>
            <a:pPr marL="285750" indent="-514350">
              <a:spcBef>
                <a:spcPts val="0"/>
              </a:spcBef>
            </a:pPr>
            <a:r>
              <a:rPr lang="en-US" sz="7000" dirty="0">
                <a:latin typeface="Comic Sans MS" panose="030F0702030302020204" pitchFamily="66" charset="0"/>
                <a:ea typeface="Times New Roman" panose="02020603050405020304" pitchFamily="18" charset="0"/>
              </a:rPr>
              <a:t>Loose Leaf Paper</a:t>
            </a:r>
          </a:p>
          <a:p>
            <a:pPr marL="285750" indent="-514350">
              <a:spcBef>
                <a:spcPts val="0"/>
              </a:spcBef>
            </a:pPr>
            <a:endParaRPr lang="en-US" sz="7000" dirty="0">
              <a:latin typeface="Comic Sans MS" panose="030F0702030302020204" pitchFamily="66" charset="0"/>
              <a:ea typeface="Times New Roman" panose="02020603050405020304" pitchFamily="18" charset="0"/>
            </a:endParaRPr>
          </a:p>
          <a:p>
            <a:pPr marL="285750" indent="-514350">
              <a:spcBef>
                <a:spcPts val="0"/>
              </a:spcBef>
            </a:pPr>
            <a:r>
              <a:rPr lang="en-US" sz="7000" dirty="0">
                <a:latin typeface="Comic Sans MS" panose="030F0702030302020204" pitchFamily="66" charset="0"/>
                <a:ea typeface="Times New Roman" panose="02020603050405020304" pitchFamily="18" charset="0"/>
              </a:rPr>
              <a:t>Coloring Utensils (crayons, color pencils, or markers)</a:t>
            </a:r>
          </a:p>
          <a:p>
            <a:pPr marL="285750" indent="-514350">
              <a:spcBef>
                <a:spcPts val="0"/>
              </a:spcBef>
            </a:pPr>
            <a:endParaRPr lang="en-US" sz="7000" dirty="0">
              <a:latin typeface="Comic Sans MS" panose="030F0702030302020204" pitchFamily="66" charset="0"/>
              <a:ea typeface="Times New Roman" panose="02020603050405020304" pitchFamily="18" charset="0"/>
            </a:endParaRPr>
          </a:p>
          <a:p>
            <a:pPr marL="285750" indent="-514350">
              <a:spcBef>
                <a:spcPts val="0"/>
              </a:spcBef>
            </a:pPr>
            <a:r>
              <a:rPr lang="en-US" sz="7000" dirty="0">
                <a:latin typeface="Comic Sans MS" panose="030F0702030302020204" pitchFamily="66" charset="0"/>
                <a:ea typeface="Times New Roman" panose="02020603050405020304" pitchFamily="18" charset="0"/>
              </a:rPr>
              <a:t>Kleenex</a:t>
            </a:r>
          </a:p>
          <a:p>
            <a:pPr marL="285750" indent="-514350">
              <a:spcBef>
                <a:spcPts val="0"/>
              </a:spcBef>
            </a:pPr>
            <a:endParaRPr lang="en-US" sz="7000" dirty="0">
              <a:latin typeface="Comic Sans MS" panose="030F0702030302020204" pitchFamily="66" charset="0"/>
              <a:ea typeface="Times New Roman" panose="02020603050405020304" pitchFamily="18" charset="0"/>
            </a:endParaRPr>
          </a:p>
          <a:p>
            <a:pPr marL="285750" indent="-514350">
              <a:spcBef>
                <a:spcPts val="0"/>
              </a:spcBef>
            </a:pPr>
            <a:r>
              <a:rPr lang="en-US" sz="7000" dirty="0">
                <a:latin typeface="Comic Sans MS" panose="030F0702030302020204" pitchFamily="66" charset="0"/>
                <a:ea typeface="Times New Roman" panose="02020603050405020304" pitchFamily="18" charset="0"/>
              </a:rPr>
              <a:t>Large Bottle of Hand Sanitizer</a:t>
            </a:r>
          </a:p>
          <a:p>
            <a:pPr marL="285750" indent="-514350">
              <a:spcBef>
                <a:spcPts val="0"/>
              </a:spcBef>
            </a:pPr>
            <a:endParaRPr lang="en-US" sz="7000" dirty="0">
              <a:latin typeface="Comic Sans MS" panose="030F0702030302020204" pitchFamily="66" charset="0"/>
              <a:ea typeface="Times New Roman" panose="02020603050405020304" pitchFamily="18" charset="0"/>
            </a:endParaRPr>
          </a:p>
          <a:p>
            <a:pPr marL="285750" indent="-514350">
              <a:spcBef>
                <a:spcPts val="0"/>
              </a:spcBef>
            </a:pPr>
            <a:r>
              <a:rPr lang="en-US" sz="7000" dirty="0">
                <a:latin typeface="Comic Sans MS" panose="030F0702030302020204" pitchFamily="66" charset="0"/>
                <a:ea typeface="Times New Roman" panose="02020603050405020304" pitchFamily="18" charset="0"/>
              </a:rPr>
              <a:t>Clorox Wipes</a:t>
            </a:r>
          </a:p>
          <a:p>
            <a:pPr marL="0" indent="0">
              <a:spcBef>
                <a:spcPts val="0"/>
              </a:spcBef>
              <a:buNone/>
            </a:pPr>
            <a:endParaRPr lang="en-US" sz="7000" dirty="0">
              <a:latin typeface="Comic Sans MS" panose="030F0702030302020204" pitchFamily="66" charset="0"/>
              <a:ea typeface="Times New Roman" panose="02020603050405020304" pitchFamily="18" charset="0"/>
            </a:endParaRPr>
          </a:p>
          <a:p>
            <a:pPr marL="285750" indent="-514350">
              <a:spcBef>
                <a:spcPts val="0"/>
              </a:spcBef>
            </a:pPr>
            <a:r>
              <a:rPr lang="en-US" sz="7000" dirty="0">
                <a:latin typeface="Comic Sans MS" panose="030F0702030302020204" pitchFamily="66" charset="0"/>
                <a:ea typeface="Times New Roman" panose="02020603050405020304" pitchFamily="18" charset="0"/>
              </a:rPr>
              <a:t>Earbuds or Headphones</a:t>
            </a:r>
          </a:p>
          <a:p>
            <a:endParaRPr lang="en-US" dirty="0"/>
          </a:p>
        </p:txBody>
      </p:sp>
    </p:spTree>
    <p:extLst>
      <p:ext uri="{BB962C8B-B14F-4D97-AF65-F5344CB8AC3E}">
        <p14:creationId xmlns:p14="http://schemas.microsoft.com/office/powerpoint/2010/main" val="2084212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1000"/>
            <a:lum/>
          </a:blip>
          <a:srcRect/>
          <a:stretch>
            <a:fillRect t="-39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pperplate Gothic Bold"/>
              </a:rPr>
              <a:t>My Class Website Will Provide… </a:t>
            </a:r>
            <a:endParaRPr lang="en-US" sz="1600" dirty="0">
              <a:cs typeface="Calibri Light"/>
            </a:endParaRPr>
          </a:p>
        </p:txBody>
      </p:sp>
      <p:sp>
        <p:nvSpPr>
          <p:cNvPr id="3" name="Content Placeholder 2"/>
          <p:cNvSpPr>
            <a:spLocks noGrp="1"/>
          </p:cNvSpPr>
          <p:nvPr>
            <p:ph idx="1"/>
          </p:nvPr>
        </p:nvSpPr>
        <p:spPr>
          <a:xfrm>
            <a:off x="838200" y="1825624"/>
            <a:ext cx="10515600" cy="4870597"/>
          </a:xfrm>
        </p:spPr>
        <p:txBody>
          <a:bodyPr/>
          <a:lstStyle/>
          <a:p>
            <a:r>
              <a:rPr lang="en-US" sz="4400" dirty="0"/>
              <a:t>Weekly Lesson Plans (WAG)</a:t>
            </a:r>
          </a:p>
          <a:p>
            <a:r>
              <a:rPr lang="en-US" sz="4400" dirty="0"/>
              <a:t>Class Syllabi and Supply List</a:t>
            </a:r>
          </a:p>
          <a:p>
            <a:r>
              <a:rPr lang="en-US" sz="4400" dirty="0"/>
              <a:t>Contact Information</a:t>
            </a:r>
          </a:p>
          <a:p>
            <a:r>
              <a:rPr lang="en-US" sz="4400" dirty="0"/>
              <a:t>Additional Information and Announcements </a:t>
            </a:r>
          </a:p>
          <a:p>
            <a:endParaRPr lang="en-US" dirty="0"/>
          </a:p>
        </p:txBody>
      </p:sp>
    </p:spTree>
    <p:extLst>
      <p:ext uri="{BB962C8B-B14F-4D97-AF65-F5344CB8AC3E}">
        <p14:creationId xmlns:p14="http://schemas.microsoft.com/office/powerpoint/2010/main" val="2994589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1000"/>
            <a:lum/>
          </a:blip>
          <a:srcRect/>
          <a:stretch>
            <a:fillRect t="-39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50586" y="365126"/>
            <a:ext cx="10303213" cy="1045386"/>
          </a:xfrm>
        </p:spPr>
        <p:txBody>
          <a:bodyPr>
            <a:normAutofit/>
          </a:bodyPr>
          <a:lstStyle/>
          <a:p>
            <a:pPr algn="ctr"/>
            <a:r>
              <a:rPr lang="en-US" dirty="0">
                <a:latin typeface="Copperplate Gothic Bold"/>
              </a:rPr>
              <a:t>2023-2024 Teaching Schedule</a:t>
            </a:r>
            <a:endParaRPr lang="en-US" dirty="0">
              <a:latin typeface="Copperplate Gothic Bold"/>
              <a:cs typeface="Calibri Light"/>
            </a:endParaRPr>
          </a:p>
        </p:txBody>
      </p:sp>
      <p:graphicFrame>
        <p:nvGraphicFramePr>
          <p:cNvPr id="5" name="Content Placeholder 4">
            <a:extLst>
              <a:ext uri="{FF2B5EF4-FFF2-40B4-BE49-F238E27FC236}">
                <a16:creationId xmlns:a16="http://schemas.microsoft.com/office/drawing/2014/main" id="{E1C711A4-658D-4590-A136-D66AC500FDE3}"/>
              </a:ext>
            </a:extLst>
          </p:cNvPr>
          <p:cNvGraphicFramePr>
            <a:graphicFrameLocks noGrp="1"/>
          </p:cNvGraphicFramePr>
          <p:nvPr>
            <p:ph idx="1"/>
            <p:extLst>
              <p:ext uri="{D42A27DB-BD31-4B8C-83A1-F6EECF244321}">
                <p14:modId xmlns:p14="http://schemas.microsoft.com/office/powerpoint/2010/main" val="1364109140"/>
              </p:ext>
            </p:extLst>
          </p:nvPr>
        </p:nvGraphicFramePr>
        <p:xfrm>
          <a:off x="1477109" y="1491175"/>
          <a:ext cx="9467411" cy="4711658"/>
        </p:xfrm>
        <a:graphic>
          <a:graphicData uri="http://schemas.openxmlformats.org/drawingml/2006/table">
            <a:tbl>
              <a:tblPr firstRow="1" firstCol="1" bandRow="1">
                <a:tableStyleId>{5C22544A-7EE6-4342-B048-85BDC9FD1C3A}</a:tableStyleId>
              </a:tblPr>
              <a:tblGrid>
                <a:gridCol w="1784528">
                  <a:extLst>
                    <a:ext uri="{9D8B030D-6E8A-4147-A177-3AD203B41FA5}">
                      <a16:colId xmlns:a16="http://schemas.microsoft.com/office/drawing/2014/main" val="958009566"/>
                    </a:ext>
                  </a:extLst>
                </a:gridCol>
                <a:gridCol w="1820846">
                  <a:extLst>
                    <a:ext uri="{9D8B030D-6E8A-4147-A177-3AD203B41FA5}">
                      <a16:colId xmlns:a16="http://schemas.microsoft.com/office/drawing/2014/main" val="5662776"/>
                    </a:ext>
                  </a:extLst>
                </a:gridCol>
                <a:gridCol w="5862037">
                  <a:extLst>
                    <a:ext uri="{9D8B030D-6E8A-4147-A177-3AD203B41FA5}">
                      <a16:colId xmlns:a16="http://schemas.microsoft.com/office/drawing/2014/main" val="4291749162"/>
                    </a:ext>
                  </a:extLst>
                </a:gridCol>
              </a:tblGrid>
              <a:tr h="326996">
                <a:tc>
                  <a:txBody>
                    <a:bodyPr/>
                    <a:lstStyle/>
                    <a:p>
                      <a:pPr algn="ctr"/>
                      <a:endParaRPr lang="en-US" sz="1000" dirty="0">
                        <a:effectLst/>
                        <a:latin typeface="Times New Roman" panose="02020603050405020304" pitchFamily="18" charset="0"/>
                      </a:endParaRPr>
                    </a:p>
                  </a:txBody>
                  <a:tcPr marL="68580" marR="68580" marT="0" marB="0" anchor="b"/>
                </a:tc>
                <a:tc>
                  <a:txBody>
                    <a:bodyPr/>
                    <a:lstStyle/>
                    <a:p>
                      <a:endParaRPr lang="en-US" sz="1000" dirty="0">
                        <a:effectLst/>
                        <a:latin typeface="Times New Roman" panose="02020603050405020304" pitchFamily="18" charset="0"/>
                      </a:endParaRPr>
                    </a:p>
                  </a:txBody>
                  <a:tcPr marL="68580" marR="68580" marT="0" marB="0" anchor="b"/>
                </a:tc>
                <a:tc>
                  <a:txBody>
                    <a:bodyPr/>
                    <a:lstStyle/>
                    <a:p>
                      <a:endParaRPr lang="en-US" sz="1000" dirty="0">
                        <a:effectLst/>
                        <a:latin typeface="Times New Roman" panose="02020603050405020304" pitchFamily="18" charset="0"/>
                      </a:endParaRPr>
                    </a:p>
                  </a:txBody>
                  <a:tcPr marL="68580" marR="68580" marT="0" marB="0" anchor="b"/>
                </a:tc>
                <a:extLst>
                  <a:ext uri="{0D108BD9-81ED-4DB2-BD59-A6C34878D82A}">
                    <a16:rowId xmlns:a16="http://schemas.microsoft.com/office/drawing/2014/main" val="3186332818"/>
                  </a:ext>
                </a:extLst>
              </a:tr>
              <a:tr h="326996">
                <a:tc gridSpan="3">
                  <a:txBody>
                    <a:bodyPr/>
                    <a:lstStyle/>
                    <a:p>
                      <a:pPr marL="0" marR="0" algn="ctr">
                        <a:spcBef>
                          <a:spcPts val="0"/>
                        </a:spcBef>
                        <a:spcAft>
                          <a:spcPts val="0"/>
                        </a:spcAft>
                      </a:pPr>
                      <a:r>
                        <a:rPr lang="en-US" sz="1600" dirty="0">
                          <a:effectLst/>
                        </a:rPr>
                        <a:t>8th Grade - Moss </a:t>
                      </a:r>
                      <a:endParaRPr lang="en-US" sz="1100" dirty="0">
                        <a:effectLst/>
                        <a:latin typeface="Calibri" panose="020F0502020204030204" pitchFamily="34" charset="0"/>
                        <a:ea typeface="Calibri" panose="020F0502020204030204" pitchFamily="34" charset="0"/>
                      </a:endParaRPr>
                    </a:p>
                  </a:txBody>
                  <a:tcPr marL="68580" marR="68580"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0059255"/>
                  </a:ext>
                </a:extLst>
              </a:tr>
              <a:tr h="326996">
                <a:tc>
                  <a:txBody>
                    <a:bodyPr/>
                    <a:lstStyle/>
                    <a:p>
                      <a:pPr marL="0" marR="0" algn="ctr">
                        <a:spcBef>
                          <a:spcPts val="0"/>
                        </a:spcBef>
                        <a:spcAft>
                          <a:spcPts val="0"/>
                        </a:spcAft>
                      </a:pPr>
                      <a:r>
                        <a:rPr lang="en-US" sz="1600">
                          <a:effectLst/>
                        </a:rPr>
                        <a:t>TIME</a:t>
                      </a:r>
                      <a:endParaRPr lang="en-US" sz="11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600">
                          <a:effectLst/>
                        </a:rPr>
                        <a:t>TOTAL MINS.</a:t>
                      </a:r>
                      <a:endParaRPr lang="en-US" sz="11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600">
                          <a:effectLst/>
                        </a:rPr>
                        <a:t>SUBJECT</a:t>
                      </a:r>
                      <a:endParaRPr lang="en-US" sz="11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4149336937"/>
                  </a:ext>
                </a:extLst>
              </a:tr>
              <a:tr h="317477">
                <a:tc>
                  <a:txBody>
                    <a:bodyPr/>
                    <a:lstStyle/>
                    <a:p>
                      <a:pPr marL="0" marR="0" algn="r">
                        <a:spcBef>
                          <a:spcPts val="0"/>
                        </a:spcBef>
                        <a:spcAft>
                          <a:spcPts val="0"/>
                        </a:spcAft>
                      </a:pPr>
                      <a:r>
                        <a:rPr lang="en-US" sz="1600" dirty="0">
                          <a:effectLst/>
                        </a:rPr>
                        <a:t>8:45 – 9:15 </a:t>
                      </a:r>
                      <a:endParaRPr lang="en-US" sz="11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600" dirty="0">
                          <a:effectLst/>
                        </a:rPr>
                        <a:t>30 min</a:t>
                      </a:r>
                      <a:endParaRPr lang="en-US" sz="11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spcBef>
                          <a:spcPts val="0"/>
                        </a:spcBef>
                        <a:spcAft>
                          <a:spcPts val="0"/>
                        </a:spcAft>
                      </a:pPr>
                      <a:r>
                        <a:rPr lang="en-US" sz="1600" dirty="0">
                          <a:effectLst/>
                          <a:latin typeface="Calibri" panose="020F0502020204030204" pitchFamily="34" charset="0"/>
                          <a:ea typeface="Calibri" panose="020F0502020204030204" pitchFamily="34" charset="0"/>
                        </a:rPr>
                        <a:t>Breakfast/HR/Review</a:t>
                      </a:r>
                      <a:endParaRPr lang="en-US" sz="11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3752249416"/>
                  </a:ext>
                </a:extLst>
              </a:tr>
              <a:tr h="315579">
                <a:tc>
                  <a:txBody>
                    <a:bodyPr/>
                    <a:lstStyle/>
                    <a:p>
                      <a:pPr marL="0" marR="0" algn="r">
                        <a:spcBef>
                          <a:spcPts val="0"/>
                        </a:spcBef>
                        <a:spcAft>
                          <a:spcPts val="0"/>
                        </a:spcAft>
                      </a:pPr>
                      <a:r>
                        <a:rPr lang="en-US" sz="1600" dirty="0">
                          <a:effectLst/>
                        </a:rPr>
                        <a:t>9:15 – 9:30</a:t>
                      </a:r>
                      <a:endParaRPr lang="en-US" sz="11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600" dirty="0">
                          <a:effectLst/>
                        </a:rPr>
                        <a:t>15 min</a:t>
                      </a:r>
                      <a:endParaRPr lang="en-US" sz="11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spcBef>
                          <a:spcPts val="0"/>
                        </a:spcBef>
                        <a:spcAft>
                          <a:spcPts val="0"/>
                        </a:spcAft>
                      </a:pPr>
                      <a:r>
                        <a:rPr lang="en-US" sz="1600" dirty="0">
                          <a:effectLst/>
                          <a:latin typeface="Calibri" panose="020F0502020204030204" pitchFamily="34" charset="0"/>
                          <a:ea typeface="Calibri" panose="020F0502020204030204" pitchFamily="34" charset="0"/>
                        </a:rPr>
                        <a:t>Morning Announcement/Dress Code/Power-Off/Attendance</a:t>
                      </a:r>
                      <a:endParaRPr lang="en-US" sz="11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2660821073"/>
                  </a:ext>
                </a:extLst>
              </a:tr>
              <a:tr h="315579">
                <a:tc>
                  <a:txBody>
                    <a:bodyPr/>
                    <a:lstStyle/>
                    <a:p>
                      <a:pPr marL="0" marR="0" algn="r">
                        <a:spcBef>
                          <a:spcPts val="0"/>
                        </a:spcBef>
                        <a:spcAft>
                          <a:spcPts val="0"/>
                        </a:spcAft>
                      </a:pPr>
                      <a:r>
                        <a:rPr lang="en-US" sz="1600" dirty="0">
                          <a:effectLst/>
                          <a:latin typeface="Calibri" panose="020F0502020204030204" pitchFamily="34" charset="0"/>
                          <a:ea typeface="Calibri" panose="020F0502020204030204" pitchFamily="34" charset="0"/>
                        </a:rPr>
                        <a:t>9:30 – 10:00</a:t>
                      </a:r>
                      <a:endParaRPr lang="en-US" sz="11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600" dirty="0">
                          <a:effectLst/>
                        </a:rPr>
                        <a:t>30 min</a:t>
                      </a:r>
                      <a:endParaRPr lang="en-US" sz="11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spcBef>
                          <a:spcPts val="0"/>
                        </a:spcBef>
                        <a:spcAft>
                          <a:spcPts val="0"/>
                        </a:spcAft>
                      </a:pPr>
                      <a:r>
                        <a:rPr lang="en-US" sz="1600" dirty="0">
                          <a:effectLst/>
                          <a:latin typeface="Calibri" panose="020F0502020204030204" pitchFamily="34" charset="0"/>
                          <a:ea typeface="Calibri" panose="020F0502020204030204" pitchFamily="34" charset="0"/>
                        </a:rPr>
                        <a:t>Intervention</a:t>
                      </a:r>
                      <a:endParaRPr lang="en-US" sz="11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316414707"/>
                  </a:ext>
                </a:extLst>
              </a:tr>
              <a:tr h="324275">
                <a:tc>
                  <a:txBody>
                    <a:bodyPr/>
                    <a:lstStyle/>
                    <a:p>
                      <a:pPr marL="0" marR="0" algn="r">
                        <a:spcBef>
                          <a:spcPts val="0"/>
                        </a:spcBef>
                        <a:spcAft>
                          <a:spcPts val="0"/>
                        </a:spcAft>
                      </a:pPr>
                      <a:r>
                        <a:rPr lang="en-US" sz="1600" dirty="0">
                          <a:effectLst/>
                          <a:latin typeface="Calibri" panose="020F0502020204030204" pitchFamily="34" charset="0"/>
                          <a:ea typeface="Calibri" panose="020F0502020204030204" pitchFamily="34" charset="0"/>
                        </a:rPr>
                        <a:t>10:10 – 11:25</a:t>
                      </a:r>
                      <a:endParaRPr lang="en-US" sz="11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600" dirty="0">
                          <a:effectLst/>
                          <a:latin typeface="Calibri" panose="020F0502020204030204" pitchFamily="34" charset="0"/>
                          <a:ea typeface="Calibri" panose="020F0502020204030204" pitchFamily="34" charset="0"/>
                        </a:rPr>
                        <a:t>75 min</a:t>
                      </a:r>
                      <a:endParaRPr lang="en-US" sz="11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spcBef>
                          <a:spcPts val="0"/>
                        </a:spcBef>
                        <a:spcAft>
                          <a:spcPts val="0"/>
                        </a:spcAft>
                      </a:pPr>
                      <a:r>
                        <a:rPr lang="en-US" sz="1600" dirty="0">
                          <a:effectLst/>
                          <a:latin typeface="Calibri" panose="020F0502020204030204" pitchFamily="34" charset="0"/>
                          <a:ea typeface="Calibri" panose="020F0502020204030204" pitchFamily="34" charset="0"/>
                        </a:rPr>
                        <a:t>Enrichment</a:t>
                      </a:r>
                      <a:endParaRPr lang="en-US" sz="11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2669414231"/>
                  </a:ext>
                </a:extLst>
              </a:tr>
              <a:tr h="315579">
                <a:tc>
                  <a:txBody>
                    <a:bodyPr/>
                    <a:lstStyle/>
                    <a:p>
                      <a:pPr marL="0" marR="0" algn="r">
                        <a:spcBef>
                          <a:spcPts val="0"/>
                        </a:spcBef>
                        <a:spcAft>
                          <a:spcPts val="0"/>
                        </a:spcAft>
                      </a:pPr>
                      <a:r>
                        <a:rPr lang="en-US" sz="1600" dirty="0">
                          <a:effectLst/>
                          <a:latin typeface="Calibri" panose="020F0502020204030204" pitchFamily="34" charset="0"/>
                          <a:ea typeface="Calibri" panose="020F0502020204030204" pitchFamily="34" charset="0"/>
                        </a:rPr>
                        <a:t>11:30 – 11:55 </a:t>
                      </a:r>
                      <a:endParaRPr lang="en-US" sz="11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600" dirty="0">
                          <a:effectLst/>
                          <a:latin typeface="Calibri" panose="020F0502020204030204" pitchFamily="34" charset="0"/>
                          <a:ea typeface="Calibri" panose="020F0502020204030204" pitchFamily="34" charset="0"/>
                        </a:rPr>
                        <a:t>25 min</a:t>
                      </a:r>
                      <a:endParaRPr lang="en-US" sz="11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effectLst/>
                          <a:latin typeface="Calibri" panose="020F0502020204030204" pitchFamily="34" charset="0"/>
                          <a:ea typeface="Calibri" panose="020F0502020204030204" pitchFamily="34" charset="0"/>
                        </a:rPr>
                        <a:t>Academic Block 1 (Enhanced Algebra)</a:t>
                      </a:r>
                    </a:p>
                  </a:txBody>
                  <a:tcPr marL="68580" marR="68580" marT="0" marB="0" anchor="b"/>
                </a:tc>
                <a:extLst>
                  <a:ext uri="{0D108BD9-81ED-4DB2-BD59-A6C34878D82A}">
                    <a16:rowId xmlns:a16="http://schemas.microsoft.com/office/drawing/2014/main" val="3371286158"/>
                  </a:ext>
                </a:extLst>
              </a:tr>
              <a:tr h="315579">
                <a:tc>
                  <a:txBody>
                    <a:bodyPr/>
                    <a:lstStyle/>
                    <a:p>
                      <a:pPr marL="0" marR="0" algn="r">
                        <a:spcBef>
                          <a:spcPts val="0"/>
                        </a:spcBef>
                        <a:spcAft>
                          <a:spcPts val="0"/>
                        </a:spcAft>
                      </a:pPr>
                      <a:r>
                        <a:rPr lang="en-US" sz="1600" dirty="0">
                          <a:effectLst/>
                          <a:latin typeface="Calibri" panose="020F0502020204030204" pitchFamily="34" charset="0"/>
                          <a:ea typeface="Calibri" panose="020F0502020204030204" pitchFamily="34" charset="0"/>
                        </a:rPr>
                        <a:t>11:55 – 12:25</a:t>
                      </a:r>
                    </a:p>
                  </a:txBody>
                  <a:tcPr marL="68580" marR="68580" marT="0" marB="0" anchor="b"/>
                </a:tc>
                <a:tc>
                  <a:txBody>
                    <a:bodyPr/>
                    <a:lstStyle/>
                    <a:p>
                      <a:pPr marL="0" marR="0" algn="ctr">
                        <a:spcBef>
                          <a:spcPts val="0"/>
                        </a:spcBef>
                        <a:spcAft>
                          <a:spcPts val="0"/>
                        </a:spcAft>
                      </a:pPr>
                      <a:r>
                        <a:rPr lang="en-US" sz="1600" dirty="0">
                          <a:effectLst/>
                          <a:latin typeface="Calibri" panose="020F0502020204030204" pitchFamily="34" charset="0"/>
                          <a:ea typeface="Calibri" panose="020F0502020204030204" pitchFamily="34" charset="0"/>
                        </a:rPr>
                        <a:t>30 min</a:t>
                      </a:r>
                    </a:p>
                  </a:txBody>
                  <a:tcPr marL="68580" marR="68580" marT="0" marB="0" anchor="b"/>
                </a:tc>
                <a:tc>
                  <a:txBody>
                    <a:bodyPr/>
                    <a:lstStyle/>
                    <a:p>
                      <a:pPr marL="0" marR="0">
                        <a:spcBef>
                          <a:spcPts val="0"/>
                        </a:spcBef>
                        <a:spcAft>
                          <a:spcPts val="0"/>
                        </a:spcAft>
                      </a:pPr>
                      <a:r>
                        <a:rPr lang="en-US" sz="1600" dirty="0">
                          <a:effectLst/>
                          <a:latin typeface="Calibri" panose="020F0502020204030204" pitchFamily="34" charset="0"/>
                          <a:ea typeface="Calibri" panose="020F0502020204030204" pitchFamily="34" charset="0"/>
                        </a:rPr>
                        <a:t>Lunch</a:t>
                      </a:r>
                    </a:p>
                  </a:txBody>
                  <a:tcPr marL="68580" marR="68580" marT="0" marB="0" anchor="b"/>
                </a:tc>
                <a:extLst>
                  <a:ext uri="{0D108BD9-81ED-4DB2-BD59-A6C34878D82A}">
                    <a16:rowId xmlns:a16="http://schemas.microsoft.com/office/drawing/2014/main" val="3748625287"/>
                  </a:ext>
                </a:extLst>
              </a:tr>
              <a:tr h="315579">
                <a:tc>
                  <a:txBody>
                    <a:bodyPr/>
                    <a:lstStyle/>
                    <a:p>
                      <a:pPr marL="0" marR="0" algn="r">
                        <a:spcBef>
                          <a:spcPts val="0"/>
                        </a:spcBef>
                        <a:spcAft>
                          <a:spcPts val="0"/>
                        </a:spcAft>
                      </a:pPr>
                      <a:r>
                        <a:rPr lang="en-US" sz="1600" dirty="0">
                          <a:effectLst/>
                          <a:latin typeface="Calibri" panose="020F0502020204030204" pitchFamily="34" charset="0"/>
                          <a:ea typeface="Calibri" panose="020F0502020204030204" pitchFamily="34" charset="0"/>
                        </a:rPr>
                        <a:t>12:25 -1:00</a:t>
                      </a:r>
                    </a:p>
                  </a:txBody>
                  <a:tcPr marL="68580" marR="68580" marT="0" marB="0" anchor="b"/>
                </a:tc>
                <a:tc>
                  <a:txBody>
                    <a:bodyPr/>
                    <a:lstStyle/>
                    <a:p>
                      <a:pPr marL="0" marR="0" algn="ctr">
                        <a:spcBef>
                          <a:spcPts val="0"/>
                        </a:spcBef>
                        <a:spcAft>
                          <a:spcPts val="0"/>
                        </a:spcAft>
                      </a:pPr>
                      <a:r>
                        <a:rPr lang="en-US" sz="1600" dirty="0">
                          <a:effectLst/>
                          <a:latin typeface="Calibri" panose="020F0502020204030204" pitchFamily="34" charset="0"/>
                          <a:ea typeface="Calibri" panose="020F0502020204030204" pitchFamily="34" charset="0"/>
                        </a:rPr>
                        <a:t>35 min</a:t>
                      </a:r>
                    </a:p>
                  </a:txBody>
                  <a:tcPr marL="68580" marR="68580" marT="0" marB="0" anchor="b"/>
                </a:tc>
                <a:tc>
                  <a:txBody>
                    <a:bodyPr/>
                    <a:lstStyle/>
                    <a:p>
                      <a:pPr marL="0" marR="0">
                        <a:spcBef>
                          <a:spcPts val="0"/>
                        </a:spcBef>
                        <a:spcAft>
                          <a:spcPts val="0"/>
                        </a:spcAft>
                      </a:pPr>
                      <a:r>
                        <a:rPr lang="en-US" sz="1600" dirty="0">
                          <a:effectLst/>
                          <a:latin typeface="Calibri" panose="020F0502020204030204" pitchFamily="34" charset="0"/>
                          <a:ea typeface="Calibri" panose="020F0502020204030204" pitchFamily="34" charset="0"/>
                        </a:rPr>
                        <a:t>Academic Block 1 </a:t>
                      </a:r>
                      <a:r>
                        <a:rPr lang="en-US" sz="1600" dirty="0" err="1">
                          <a:effectLst/>
                          <a:latin typeface="Calibri" panose="020F0502020204030204" pitchFamily="34" charset="0"/>
                          <a:ea typeface="Calibri" panose="020F0502020204030204" pitchFamily="34" charset="0"/>
                        </a:rPr>
                        <a:t>Con’t</a:t>
                      </a:r>
                      <a:r>
                        <a:rPr lang="en-US" sz="1600" dirty="0">
                          <a:effectLst/>
                          <a:latin typeface="Calibri" panose="020F0502020204030204" pitchFamily="34" charset="0"/>
                          <a:ea typeface="Calibri" panose="020F0502020204030204" pitchFamily="34" charset="0"/>
                        </a:rPr>
                        <a:t>. (Enhanced Algebra)</a:t>
                      </a:r>
                    </a:p>
                  </a:txBody>
                  <a:tcPr marL="68580" marR="68580" marT="0" marB="0" anchor="b"/>
                </a:tc>
                <a:extLst>
                  <a:ext uri="{0D108BD9-81ED-4DB2-BD59-A6C34878D82A}">
                    <a16:rowId xmlns:a16="http://schemas.microsoft.com/office/drawing/2014/main" val="2825297042"/>
                  </a:ext>
                </a:extLst>
              </a:tr>
              <a:tr h="326996">
                <a:tc>
                  <a:txBody>
                    <a:bodyPr/>
                    <a:lstStyle/>
                    <a:p>
                      <a:pPr marL="0" marR="0" algn="r">
                        <a:spcBef>
                          <a:spcPts val="0"/>
                        </a:spcBef>
                        <a:spcAft>
                          <a:spcPts val="0"/>
                        </a:spcAft>
                      </a:pPr>
                      <a:r>
                        <a:rPr lang="en-US" sz="1600" dirty="0">
                          <a:effectLst/>
                        </a:rPr>
                        <a:t>1:05 – 2:00</a:t>
                      </a:r>
                      <a:endParaRPr lang="en-US" sz="11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600" dirty="0">
                          <a:effectLst/>
                        </a:rPr>
                        <a:t>55 min</a:t>
                      </a:r>
                      <a:endParaRPr lang="en-US" sz="11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spcBef>
                          <a:spcPts val="0"/>
                        </a:spcBef>
                        <a:spcAft>
                          <a:spcPts val="0"/>
                        </a:spcAft>
                      </a:pPr>
                      <a:r>
                        <a:rPr lang="en-US" sz="1600" dirty="0">
                          <a:effectLst/>
                          <a:latin typeface="Calibri" panose="020F0502020204030204" pitchFamily="34" charset="0"/>
                          <a:ea typeface="Calibri" panose="020F0502020204030204" pitchFamily="34" charset="0"/>
                        </a:rPr>
                        <a:t>Academic Block 2 (Math 8)</a:t>
                      </a:r>
                      <a:endParaRPr lang="en-US" sz="11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2060439317"/>
                  </a:ext>
                </a:extLst>
              </a:tr>
              <a:tr h="343171">
                <a:tc>
                  <a:txBody>
                    <a:bodyPr/>
                    <a:lstStyle/>
                    <a:p>
                      <a:pPr marL="0" marR="0" algn="r">
                        <a:spcBef>
                          <a:spcPts val="0"/>
                        </a:spcBef>
                        <a:spcAft>
                          <a:spcPts val="0"/>
                        </a:spcAft>
                      </a:pPr>
                      <a:r>
                        <a:rPr lang="en-US" sz="1600" dirty="0">
                          <a:effectLst/>
                        </a:rPr>
                        <a:t>2:05 - 3:00</a:t>
                      </a:r>
                      <a:endParaRPr lang="en-US" sz="11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600" dirty="0">
                          <a:effectLst/>
                          <a:latin typeface="Calibri" panose="020F0502020204030204" pitchFamily="34" charset="0"/>
                          <a:ea typeface="Calibri" panose="020F0502020204030204" pitchFamily="34" charset="0"/>
                        </a:rPr>
                        <a:t>55 min</a:t>
                      </a:r>
                      <a:endParaRPr lang="en-US" sz="11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spcBef>
                          <a:spcPts val="0"/>
                        </a:spcBef>
                        <a:spcAft>
                          <a:spcPts val="0"/>
                        </a:spcAft>
                      </a:pPr>
                      <a:r>
                        <a:rPr lang="en-US" sz="1600" dirty="0">
                          <a:effectLst/>
                          <a:latin typeface="Calibri" panose="020F0502020204030204" pitchFamily="34" charset="0"/>
                          <a:ea typeface="Calibri" panose="020F0502020204030204" pitchFamily="34" charset="0"/>
                        </a:rPr>
                        <a:t>Academic Block 3 (Math 8)</a:t>
                      </a:r>
                      <a:endParaRPr lang="en-US" sz="11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2455753512"/>
                  </a:ext>
                </a:extLst>
              </a:tr>
              <a:tr h="343171">
                <a:tc>
                  <a:txBody>
                    <a:bodyPr/>
                    <a:lstStyle/>
                    <a:p>
                      <a:pPr marL="0" marR="0" algn="r">
                        <a:spcBef>
                          <a:spcPts val="0"/>
                        </a:spcBef>
                        <a:spcAft>
                          <a:spcPts val="0"/>
                        </a:spcAft>
                      </a:pPr>
                      <a:r>
                        <a:rPr lang="en-US" sz="1600" dirty="0">
                          <a:effectLst/>
                          <a:latin typeface="Calibri" panose="020F0502020204030204" pitchFamily="34" charset="0"/>
                          <a:ea typeface="Calibri" panose="020F0502020204030204" pitchFamily="34" charset="0"/>
                        </a:rPr>
                        <a:t>3:05 – 4:00</a:t>
                      </a:r>
                    </a:p>
                  </a:txBody>
                  <a:tcPr marL="68580" marR="68580" marT="0" marB="0" anchor="b"/>
                </a:tc>
                <a:tc>
                  <a:txBody>
                    <a:bodyPr/>
                    <a:lstStyle/>
                    <a:p>
                      <a:pPr marL="0" marR="0" algn="ctr">
                        <a:spcBef>
                          <a:spcPts val="0"/>
                        </a:spcBef>
                        <a:spcAft>
                          <a:spcPts val="0"/>
                        </a:spcAft>
                      </a:pPr>
                      <a:r>
                        <a:rPr lang="en-US" sz="1600" dirty="0">
                          <a:effectLst/>
                          <a:latin typeface="Calibri" panose="020F0502020204030204" pitchFamily="34" charset="0"/>
                          <a:ea typeface="Calibri" panose="020F0502020204030204" pitchFamily="34" charset="0"/>
                        </a:rPr>
                        <a:t>55 min</a:t>
                      </a:r>
                    </a:p>
                  </a:txBody>
                  <a:tcPr marL="68580" marR="68580" marT="0" marB="0" anchor="b"/>
                </a:tc>
                <a:tc>
                  <a:txBody>
                    <a:bodyPr/>
                    <a:lstStyle/>
                    <a:p>
                      <a:pPr marL="0" marR="0">
                        <a:spcBef>
                          <a:spcPts val="0"/>
                        </a:spcBef>
                        <a:spcAft>
                          <a:spcPts val="0"/>
                        </a:spcAft>
                      </a:pPr>
                      <a:r>
                        <a:rPr lang="en-US" sz="1600" dirty="0">
                          <a:effectLst/>
                          <a:latin typeface="Calibri" panose="020F0502020204030204" pitchFamily="34" charset="0"/>
                          <a:ea typeface="Calibri" panose="020F0502020204030204" pitchFamily="34" charset="0"/>
                        </a:rPr>
                        <a:t>Academic Block 4 (Math 8)</a:t>
                      </a:r>
                    </a:p>
                  </a:txBody>
                  <a:tcPr marL="68580" marR="68580" marT="0" marB="0" anchor="b"/>
                </a:tc>
                <a:extLst>
                  <a:ext uri="{0D108BD9-81ED-4DB2-BD59-A6C34878D82A}">
                    <a16:rowId xmlns:a16="http://schemas.microsoft.com/office/drawing/2014/main" val="3010805351"/>
                  </a:ext>
                </a:extLst>
              </a:tr>
              <a:tr h="497685">
                <a:tc gridSpan="3">
                  <a:txBody>
                    <a:bodyPr/>
                    <a:lstStyle/>
                    <a:p>
                      <a:pPr marL="0" marR="0" algn="ctr">
                        <a:spcBef>
                          <a:spcPts val="0"/>
                        </a:spcBef>
                        <a:spcAft>
                          <a:spcPts val="0"/>
                        </a:spcAft>
                      </a:pPr>
                      <a:r>
                        <a:rPr lang="en-US" sz="1600" dirty="0">
                          <a:solidFill>
                            <a:schemeClr val="tx1"/>
                          </a:solidFill>
                          <a:effectLst/>
                        </a:rPr>
                        <a:t>Intervention Schedule: M – </a:t>
                      </a:r>
                      <a:r>
                        <a:rPr lang="en-US" sz="1600" dirty="0" err="1">
                          <a:solidFill>
                            <a:schemeClr val="tx1"/>
                          </a:solidFill>
                          <a:effectLst/>
                        </a:rPr>
                        <a:t>iReady</a:t>
                      </a:r>
                      <a:r>
                        <a:rPr lang="en-US" sz="1600" dirty="0">
                          <a:solidFill>
                            <a:schemeClr val="tx1"/>
                          </a:solidFill>
                          <a:effectLst/>
                        </a:rPr>
                        <a:t> Reading; Tu – </a:t>
                      </a:r>
                      <a:r>
                        <a:rPr lang="en-US" sz="1600" dirty="0" err="1">
                          <a:solidFill>
                            <a:schemeClr val="tx1"/>
                          </a:solidFill>
                          <a:effectLst/>
                        </a:rPr>
                        <a:t>iReady</a:t>
                      </a:r>
                      <a:r>
                        <a:rPr lang="en-US" sz="1600" dirty="0">
                          <a:solidFill>
                            <a:schemeClr val="tx1"/>
                          </a:solidFill>
                          <a:effectLst/>
                        </a:rPr>
                        <a:t> Math; W- </a:t>
                      </a:r>
                      <a:r>
                        <a:rPr lang="en-US" sz="1600" dirty="0" err="1">
                          <a:solidFill>
                            <a:schemeClr val="tx1"/>
                          </a:solidFill>
                          <a:effectLst/>
                        </a:rPr>
                        <a:t>iReady</a:t>
                      </a:r>
                      <a:r>
                        <a:rPr lang="en-US" sz="1600" dirty="0">
                          <a:solidFill>
                            <a:schemeClr val="tx1"/>
                          </a:solidFill>
                          <a:effectLst/>
                        </a:rPr>
                        <a:t>; Th – ST MATH; F – ST MATH</a:t>
                      </a:r>
                    </a:p>
                  </a:txBody>
                  <a:tcPr marL="68580" marR="68580"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40940246"/>
                  </a:ext>
                </a:extLst>
              </a:tr>
            </a:tbl>
          </a:graphicData>
        </a:graphic>
      </p:graphicFrame>
    </p:spTree>
    <p:extLst>
      <p:ext uri="{BB962C8B-B14F-4D97-AF65-F5344CB8AC3E}">
        <p14:creationId xmlns:p14="http://schemas.microsoft.com/office/powerpoint/2010/main" val="3412781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1000"/>
            <a:lum/>
          </a:blip>
          <a:srcRect/>
          <a:stretch>
            <a:fillRect t="-39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pperplate Gothic Bold" panose="020E0705020206020404" pitchFamily="34" charset="0"/>
              </a:rPr>
              <a:t>RCSS Learning Platforms</a:t>
            </a:r>
          </a:p>
        </p:txBody>
      </p:sp>
      <p:pic>
        <p:nvPicPr>
          <p:cNvPr id="4" name="Content Placeholder 3">
            <a:extLst>
              <a:ext uri="{FF2B5EF4-FFF2-40B4-BE49-F238E27FC236}">
                <a16:creationId xmlns:a16="http://schemas.microsoft.com/office/drawing/2014/main" id="{205CED78-7B36-4675-AD11-3D92A976A7E7}"/>
              </a:ext>
            </a:extLst>
          </p:cNvPr>
          <p:cNvPicPr>
            <a:picLocks noGrp="1" noChangeAspect="1"/>
          </p:cNvPicPr>
          <p:nvPr>
            <p:ph idx="1"/>
          </p:nvPr>
        </p:nvPicPr>
        <p:blipFill>
          <a:blip r:embed="rId3"/>
          <a:stretch>
            <a:fillRect/>
          </a:stretch>
        </p:blipFill>
        <p:spPr>
          <a:xfrm>
            <a:off x="1913206" y="1589649"/>
            <a:ext cx="8623496" cy="4346917"/>
          </a:xfrm>
          <a:prstGeom prst="rect">
            <a:avLst/>
          </a:prstGeom>
        </p:spPr>
      </p:pic>
    </p:spTree>
    <p:extLst>
      <p:ext uri="{BB962C8B-B14F-4D97-AF65-F5344CB8AC3E}">
        <p14:creationId xmlns:p14="http://schemas.microsoft.com/office/powerpoint/2010/main" val="664167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1000"/>
            <a:lum/>
          </a:blip>
          <a:srcRect/>
          <a:stretch>
            <a:fillRect t="-39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Copperplate Gothic Bold" panose="020E0705020206020404" pitchFamily="34" charset="0"/>
              </a:rPr>
              <a:t>Contact Information</a:t>
            </a:r>
          </a:p>
        </p:txBody>
      </p:sp>
      <p:sp>
        <p:nvSpPr>
          <p:cNvPr id="3" name="Content Placeholder 2"/>
          <p:cNvSpPr>
            <a:spLocks noGrp="1"/>
          </p:cNvSpPr>
          <p:nvPr>
            <p:ph idx="1"/>
          </p:nvPr>
        </p:nvSpPr>
        <p:spPr>
          <a:xfrm>
            <a:off x="838200" y="1825625"/>
            <a:ext cx="10515600" cy="4667250"/>
          </a:xfrm>
        </p:spPr>
        <p:txBody>
          <a:bodyPr>
            <a:normAutofit/>
          </a:bodyPr>
          <a:lstStyle/>
          <a:p>
            <a:pPr marL="0" indent="0">
              <a:buNone/>
            </a:pPr>
            <a:r>
              <a:rPr lang="en-US" dirty="0"/>
              <a:t>E-mail: </a:t>
            </a:r>
            <a:r>
              <a:rPr lang="en-US" dirty="0">
                <a:hlinkClick r:id="rId3"/>
              </a:rPr>
              <a:t>mossja1@boe.richmond.k12.ga.us</a:t>
            </a:r>
            <a:endParaRPr lang="en-US" dirty="0"/>
          </a:p>
          <a:p>
            <a:pPr marL="0" indent="0">
              <a:buNone/>
            </a:pPr>
            <a:endParaRPr lang="en-US" dirty="0"/>
          </a:p>
          <a:p>
            <a:pPr marL="0" indent="0">
              <a:buNone/>
            </a:pPr>
            <a:r>
              <a:rPr lang="en-US" dirty="0"/>
              <a:t>Phone: (706) 796-4944 (School)</a:t>
            </a:r>
          </a:p>
          <a:p>
            <a:pPr marL="0" indent="0">
              <a:buNone/>
            </a:pPr>
            <a:r>
              <a:rPr lang="en-US" dirty="0"/>
              <a:t>	  (762) 233- 5874 (School Cell)</a:t>
            </a:r>
          </a:p>
          <a:p>
            <a:pPr marL="0" indent="0">
              <a:buNone/>
            </a:pPr>
            <a:endParaRPr lang="en-US" dirty="0"/>
          </a:p>
          <a:p>
            <a:pPr marL="0" indent="0">
              <a:buNone/>
            </a:pPr>
            <a:r>
              <a:rPr lang="en-US" dirty="0"/>
              <a:t>Remind: Text @math8mossj to 81010 to access the 2023-2024 class remind group for Math 8 and @eawithmoss to 81010 to access the 2023-2024 to access the Enhanced Algebra remind group.  </a:t>
            </a:r>
          </a:p>
        </p:txBody>
      </p:sp>
    </p:spTree>
    <p:extLst>
      <p:ext uri="{BB962C8B-B14F-4D97-AF65-F5344CB8AC3E}">
        <p14:creationId xmlns:p14="http://schemas.microsoft.com/office/powerpoint/2010/main" val="34434064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1402</TotalTime>
  <Words>547</Words>
  <Application>Microsoft Office PowerPoint</Application>
  <PresentationFormat>Widescreen</PresentationFormat>
  <Paragraphs>83</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Comic Sans MS</vt:lpstr>
      <vt:lpstr>Copperplate Gothic Bold</vt:lpstr>
      <vt:lpstr>Times New Roman</vt:lpstr>
      <vt:lpstr>Office Theme</vt:lpstr>
      <vt:lpstr>Richmond Hill K8 School</vt:lpstr>
      <vt:lpstr>Welcome to 8th Grade with Mr. Moss!</vt:lpstr>
      <vt:lpstr>About Your Teacher</vt:lpstr>
      <vt:lpstr>8th Grade Supply List </vt:lpstr>
      <vt:lpstr>My Class Website Will Provide… </vt:lpstr>
      <vt:lpstr>2023-2024 Teaching Schedule</vt:lpstr>
      <vt:lpstr>RCSS Learning Platforms</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Richmond Hill K-8 School</dc:title>
  <dc:creator>Sinkler, Strei-Sann</dc:creator>
  <cp:lastModifiedBy>Moss, Jabal</cp:lastModifiedBy>
  <cp:revision>32</cp:revision>
  <dcterms:created xsi:type="dcterms:W3CDTF">2020-08-20T20:01:30Z</dcterms:created>
  <dcterms:modified xsi:type="dcterms:W3CDTF">2023-08-04T15:38:46Z</dcterms:modified>
</cp:coreProperties>
</file>